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68" r:id="rId3"/>
    <p:sldId id="269" r:id="rId4"/>
    <p:sldId id="259" r:id="rId5"/>
    <p:sldId id="270" r:id="rId6"/>
    <p:sldId id="271" r:id="rId7"/>
    <p:sldId id="262" r:id="rId8"/>
    <p:sldId id="263" r:id="rId9"/>
    <p:sldId id="272"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6"/>
    <p:restoredTop sz="93278"/>
  </p:normalViewPr>
  <p:slideViewPr>
    <p:cSldViewPr snapToGrid="0">
      <p:cViewPr varScale="1">
        <p:scale>
          <a:sx n="118" d="100"/>
          <a:sy n="118"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7FD9E-D4F7-B243-A218-58E5986EE369}" type="datetimeFigureOut">
              <a:rPr lang="en-US" smtClean="0"/>
              <a:t>10/31/22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D9154-E6A5-A94D-BA3B-8FAF07E4AAC7}" type="slidenum">
              <a:rPr lang="en-US" smtClean="0"/>
              <a:t>‹#›</a:t>
            </a:fld>
            <a:endParaRPr lang="en-US"/>
          </a:p>
        </p:txBody>
      </p:sp>
    </p:spTree>
    <p:extLst>
      <p:ext uri="{BB962C8B-B14F-4D97-AF65-F5344CB8AC3E}">
        <p14:creationId xmlns:p14="http://schemas.microsoft.com/office/powerpoint/2010/main" val="223910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and the user has very limited visibility while flying the drone and the user doesn’t know which materials are around the drone and the user is also unaware of any other moving objects around the drone is a major problem in almost all UAV’s.</a:t>
            </a:r>
          </a:p>
          <a:p>
            <a:pPr marL="228600" indent="-228600">
              <a:buAutoNum type="arabicPeriod"/>
            </a:pPr>
            <a:r>
              <a:rPr lang="en-US" sz="1200" dirty="0">
                <a:latin typeface="LinLibertineT"/>
              </a:rPr>
              <a:t>Let's take another example to understand the importance of this solution even better nowadays drones are being used for delivery purposes like delivering medicines, packages etc.… its duty is to identify the location and land the package safely in front of the address but if its not able to identify the obstacles like children playing or a car parked or even a tree in front of the house while placing the package on ground then the drone would be destroyed along with the package. In order to eliminate such tragedies from happening the researchers came up with an innovative solution.</a:t>
            </a:r>
            <a:endParaRPr lang="en-US" sz="1200" dirty="0"/>
          </a:p>
        </p:txBody>
      </p:sp>
      <p:sp>
        <p:nvSpPr>
          <p:cNvPr id="4" name="Slide Number Placeholder 3"/>
          <p:cNvSpPr>
            <a:spLocks noGrp="1"/>
          </p:cNvSpPr>
          <p:nvPr>
            <p:ph type="sldNum" sz="quarter" idx="5"/>
          </p:nvPr>
        </p:nvSpPr>
        <p:spPr/>
        <p:txBody>
          <a:bodyPr/>
          <a:lstStyle/>
          <a:p>
            <a:fld id="{43CD9154-E6A5-A94D-BA3B-8FAF07E4AAC7}" type="slidenum">
              <a:rPr lang="en-US" smtClean="0"/>
              <a:t>2</a:t>
            </a:fld>
            <a:endParaRPr lang="en-US"/>
          </a:p>
        </p:txBody>
      </p:sp>
    </p:spTree>
    <p:extLst>
      <p:ext uri="{BB962C8B-B14F-4D97-AF65-F5344CB8AC3E}">
        <p14:creationId xmlns:p14="http://schemas.microsoft.com/office/powerpoint/2010/main" val="23096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There are new innovation in the radar systems for higher resolution and frequencies but still we can’t use them because due to the innovation the ability to propagate the signals to and from the material is reduced and consumes almost six times that of a Wi-Fi router.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because if it’s a human it would leave larger room of space when flying around it and if it’s a drone it would adjust its height accordingly.</a:t>
            </a:r>
          </a:p>
          <a:p>
            <a:endParaRPr lang="en-US" dirty="0"/>
          </a:p>
        </p:txBody>
      </p:sp>
      <p:sp>
        <p:nvSpPr>
          <p:cNvPr id="4" name="Slide Number Placeholder 3"/>
          <p:cNvSpPr>
            <a:spLocks noGrp="1"/>
          </p:cNvSpPr>
          <p:nvPr>
            <p:ph type="sldNum" sz="quarter" idx="5"/>
          </p:nvPr>
        </p:nvSpPr>
        <p:spPr/>
        <p:txBody>
          <a:bodyPr/>
          <a:lstStyle/>
          <a:p>
            <a:fld id="{43CD9154-E6A5-A94D-BA3B-8FAF07E4AAC7}" type="slidenum">
              <a:rPr lang="en-US" smtClean="0"/>
              <a:t>3</a:t>
            </a:fld>
            <a:endParaRPr lang="en-US"/>
          </a:p>
        </p:txBody>
      </p:sp>
    </p:spTree>
    <p:extLst>
      <p:ext uri="{BB962C8B-B14F-4D97-AF65-F5344CB8AC3E}">
        <p14:creationId xmlns:p14="http://schemas.microsoft.com/office/powerpoint/2010/main" val="838422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t>For example, consider two people walking and their trajectories intersect now the model analyses the location co-ordinates but only for one person since both are in the same location.</a:t>
            </a:r>
          </a:p>
          <a:p>
            <a:endParaRPr lang="en-US" dirty="0"/>
          </a:p>
        </p:txBody>
      </p:sp>
      <p:sp>
        <p:nvSpPr>
          <p:cNvPr id="4" name="Slide Number Placeholder 3"/>
          <p:cNvSpPr>
            <a:spLocks noGrp="1"/>
          </p:cNvSpPr>
          <p:nvPr>
            <p:ph type="sldNum" sz="quarter" idx="5"/>
          </p:nvPr>
        </p:nvSpPr>
        <p:spPr/>
        <p:txBody>
          <a:bodyPr/>
          <a:lstStyle/>
          <a:p>
            <a:fld id="{43CD9154-E6A5-A94D-BA3B-8FAF07E4AAC7}" type="slidenum">
              <a:rPr lang="en-US" smtClean="0"/>
              <a:t>5</a:t>
            </a:fld>
            <a:endParaRPr lang="en-US"/>
          </a:p>
        </p:txBody>
      </p:sp>
    </p:spTree>
    <p:extLst>
      <p:ext uri="{BB962C8B-B14F-4D97-AF65-F5344CB8AC3E}">
        <p14:creationId xmlns:p14="http://schemas.microsoft.com/office/powerpoint/2010/main" val="333184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3CD9154-E6A5-A94D-BA3B-8FAF07E4AAC7}" type="slidenum">
              <a:rPr lang="en-US" smtClean="0"/>
              <a:t>6</a:t>
            </a:fld>
            <a:endParaRPr lang="en-US"/>
          </a:p>
        </p:txBody>
      </p:sp>
    </p:spTree>
    <p:extLst>
      <p:ext uri="{BB962C8B-B14F-4D97-AF65-F5344CB8AC3E}">
        <p14:creationId xmlns:p14="http://schemas.microsoft.com/office/powerpoint/2010/main" val="3973454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t> If there are multiple signals coming at a same time to the Wi-Fi receiver, then they are separated spatially according to the time of flight with the help of localization.</a:t>
            </a:r>
          </a:p>
          <a:p>
            <a:endParaRPr lang="en-US" dirty="0"/>
          </a:p>
        </p:txBody>
      </p:sp>
      <p:sp>
        <p:nvSpPr>
          <p:cNvPr id="4" name="Slide Number Placeholder 3"/>
          <p:cNvSpPr>
            <a:spLocks noGrp="1"/>
          </p:cNvSpPr>
          <p:nvPr>
            <p:ph type="sldNum" sz="quarter" idx="5"/>
          </p:nvPr>
        </p:nvSpPr>
        <p:spPr/>
        <p:txBody>
          <a:bodyPr/>
          <a:lstStyle/>
          <a:p>
            <a:fld id="{43CD9154-E6A5-A94D-BA3B-8FAF07E4AAC7}" type="slidenum">
              <a:rPr lang="en-US" smtClean="0"/>
              <a:t>7</a:t>
            </a:fld>
            <a:endParaRPr lang="en-US"/>
          </a:p>
        </p:txBody>
      </p:sp>
    </p:spTree>
    <p:extLst>
      <p:ext uri="{BB962C8B-B14F-4D97-AF65-F5344CB8AC3E}">
        <p14:creationId xmlns:p14="http://schemas.microsoft.com/office/powerpoint/2010/main" val="382632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u="none" strike="noStrike" dirty="0">
                <a:solidFill>
                  <a:srgbClr val="006ACC"/>
                </a:solidFill>
                <a:effectLst/>
                <a:latin typeface="Open Sans" panose="020B0606030504020204" pitchFamily="34" charset="0"/>
              </a:rPr>
              <a:t>IntuWition uses its object localization algorithm that filters the wireless channel from an object of interest.</a:t>
            </a:r>
            <a:r>
              <a:rPr lang="en-US" b="0" i="0" u="none" strike="noStrike" dirty="0">
                <a:solidFill>
                  <a:srgbClr val="252525"/>
                </a:solidFill>
                <a:effectLst/>
                <a:latin typeface="Open Sans" panose="020B0606030504020204" pitchFamily="34" charset="0"/>
              </a:rPr>
              <a:t> </a:t>
            </a:r>
            <a:r>
              <a:rPr lang="en-US" b="0" i="0" u="none" strike="noStrike" dirty="0">
                <a:solidFill>
                  <a:srgbClr val="006ACC"/>
                </a:solidFill>
                <a:effectLst/>
                <a:latin typeface="Open Sans" panose="020B0606030504020204" pitchFamily="34" charset="0"/>
              </a:rPr>
              <a:t>The resulting three channel ratios sampled across frequencies form a vector of over a thousand elements.</a:t>
            </a:r>
            <a:r>
              <a:rPr lang="en-US" b="0" i="0" u="none" strike="noStrike" dirty="0">
                <a:solidFill>
                  <a:srgbClr val="252525"/>
                </a:solidFill>
                <a:effectLst/>
                <a:latin typeface="Open Sans" panose="020B0606030504020204" pitchFamily="34" charset="0"/>
              </a:rPr>
              <a:t> </a:t>
            </a:r>
            <a:r>
              <a:rPr lang="en-US" b="0" i="0" u="none" strike="noStrike" dirty="0">
                <a:solidFill>
                  <a:srgbClr val="006ACC"/>
                </a:solidFill>
                <a:effectLst/>
                <a:latin typeface="Open Sans" panose="020B0606030504020204" pitchFamily="34" charset="0"/>
              </a:rPr>
              <a:t>Feeding all of these as features into a machine learning model would be</a:t>
            </a:r>
            <a:r>
              <a:rPr lang="en-US" b="0" i="0" u="none" strike="noStrike" dirty="0">
                <a:solidFill>
                  <a:srgbClr val="252525"/>
                </a:solidFill>
                <a:effectLst/>
                <a:latin typeface="Open Sans" panose="020B0606030504020204" pitchFamily="34" charset="0"/>
              </a:rPr>
              <a:t> counter-</a:t>
            </a:r>
            <a:r>
              <a:rPr lang="en-US" b="0" i="0" u="none" strike="noStrike" dirty="0" err="1">
                <a:solidFill>
                  <a:srgbClr val="252525"/>
                </a:solidFill>
                <a:effectLst/>
                <a:latin typeface="Open Sans" panose="020B0606030504020204" pitchFamily="34" charset="0"/>
              </a:rPr>
              <a:t>productive.IntuWition</a:t>
            </a:r>
            <a:r>
              <a:rPr lang="en-US" b="0" i="0" u="none" strike="noStrike" dirty="0">
                <a:solidFill>
                  <a:srgbClr val="252525"/>
                </a:solidFill>
                <a:effectLst/>
                <a:latin typeface="Open Sans" panose="020B0606030504020204" pitchFamily="34" charset="0"/>
              </a:rPr>
              <a:t> uses its object localization algorithm that filters the wireless channel from an object of interest. </a:t>
            </a:r>
            <a:r>
              <a:rPr lang="en-US" b="0" i="0" u="none" strike="noStrike" dirty="0">
                <a:solidFill>
                  <a:srgbClr val="006ACC"/>
                </a:solidFill>
                <a:effectLst/>
                <a:latin typeface="Open Sans" panose="020B0606030504020204" pitchFamily="34" charset="0"/>
              </a:rPr>
              <a:t>The resulting three channel ratios sampled across frequencies form a vector of over a thousand elements.</a:t>
            </a:r>
            <a:r>
              <a:rPr lang="en-US" b="0" i="0" u="none" strike="noStrike" dirty="0">
                <a:solidFill>
                  <a:srgbClr val="252525"/>
                </a:solidFill>
                <a:effectLst/>
                <a:latin typeface="Open Sans" panose="020B0606030504020204" pitchFamily="34" charset="0"/>
              </a:rPr>
              <a:t> Feeding all of these as features into our machine learning model would be counter-productive, given that it requires a complex higher-dimensional classification model that is susceptible to over-fitting. </a:t>
            </a:r>
            <a:r>
              <a:rPr lang="en-US" b="0" i="0" u="none" strike="noStrike" dirty="0">
                <a:solidFill>
                  <a:srgbClr val="006ACC"/>
                </a:solidFill>
                <a:effectLst/>
                <a:latin typeface="Open Sans" panose="020B0606030504020204" pitchFamily="34" charset="0"/>
              </a:rPr>
              <a:t>But channeled ratios sampled across all frequencies are not as important as features belonging to difference in the quality of channels.</a:t>
            </a:r>
            <a:r>
              <a:rPr lang="en-US" b="0" i="0" u="none" strike="noStrike" dirty="0">
                <a:solidFill>
                  <a:srgbClr val="252525"/>
                </a:solidFill>
                <a:effectLst/>
                <a:latin typeface="Open Sans" panose="020B0606030504020204" pitchFamily="34" charset="0"/>
              </a:rPr>
              <a:t> </a:t>
            </a:r>
            <a:r>
              <a:rPr lang="en-US" b="0" i="0" u="none" strike="noStrike" dirty="0">
                <a:solidFill>
                  <a:srgbClr val="006ACC"/>
                </a:solidFill>
                <a:effectLst/>
                <a:latin typeface="Open Sans" panose="020B0606030504020204" pitchFamily="34" charset="0"/>
              </a:rPr>
              <a:t>Hence it sorts the ratios and picks up only a subset of features from the wireless channel ratios across frequencies.</a:t>
            </a:r>
          </a:p>
          <a:p>
            <a:pPr marL="228600" indent="-228600">
              <a:buAutoNum type="arabicPeriod"/>
            </a:pPr>
            <a:r>
              <a:rPr lang="en-US" b="0" i="0" u="none" strike="noStrike" dirty="0">
                <a:solidFill>
                  <a:srgbClr val="006ACC"/>
                </a:solidFill>
                <a:effectLst/>
                <a:latin typeface="Open Sans" panose="020B0606030504020204" pitchFamily="34" charset="0"/>
              </a:rPr>
              <a:t>The researchers used a greedy algorithm to rank features according to number of successful measurements across the whole channel.</a:t>
            </a:r>
            <a:r>
              <a:rPr lang="en-US" b="0" i="0" u="none" strike="noStrike" dirty="0">
                <a:solidFill>
                  <a:srgbClr val="252525"/>
                </a:solidFill>
                <a:effectLst/>
                <a:latin typeface="Open Sans" panose="020B0606030504020204" pitchFamily="34" charset="0"/>
              </a:rPr>
              <a:t> </a:t>
            </a:r>
            <a:r>
              <a:rPr lang="en-US" b="0" i="0" u="none" strike="noStrike" dirty="0">
                <a:solidFill>
                  <a:srgbClr val="006ACC"/>
                </a:solidFill>
                <a:effectLst/>
                <a:latin typeface="Open Sans" panose="020B0606030504020204" pitchFamily="34" charset="0"/>
              </a:rPr>
              <a:t>In doing so, they reduce the number of features to avoid over-fitting.</a:t>
            </a:r>
          </a:p>
          <a:p>
            <a:pPr marL="228600" indent="-228600">
              <a:buAutoNum type="arabicPeriod"/>
            </a:pPr>
            <a:endParaRPr lang="en-US" b="0" i="0" u="none" strike="noStrike" dirty="0">
              <a:solidFill>
                <a:srgbClr val="006ACC"/>
              </a:solidFill>
              <a:effectLst/>
              <a:latin typeface="Open Sans" panose="020B0606030504020204" pitchFamily="34" charset="0"/>
            </a:endParaRPr>
          </a:p>
          <a:p>
            <a:pPr marL="228600" indent="-228600">
              <a:buAutoNum type="arabicPeriod"/>
            </a:pPr>
            <a:r>
              <a:rPr lang="en-US" b="0" i="0" u="none" strike="noStrike" dirty="0">
                <a:solidFill>
                  <a:srgbClr val="006ACC"/>
                </a:solidFill>
                <a:effectLst/>
                <a:latin typeface="Open Sans" panose="020B0606030504020204" pitchFamily="34" charset="0"/>
              </a:rPr>
              <a:t>IntuWition employs Multi-Layer Perceptron's to train its classifier based on a theoretical analysis and an empirical comparison.</a:t>
            </a:r>
            <a:r>
              <a:rPr lang="en-US" b="0" i="0" u="none" strike="noStrike" dirty="0">
                <a:solidFill>
                  <a:srgbClr val="252525"/>
                </a:solidFill>
                <a:effectLst/>
                <a:latin typeface="Open Sans" panose="020B0606030504020204" pitchFamily="34" charset="0"/>
              </a:rPr>
              <a:t> MLPs have been widely observed to generalize well compared to hand-crafted features in recent deep learning literature. MLP’s automatically understand about the features through the input data. </a:t>
            </a:r>
            <a:r>
              <a:rPr lang="en-US" b="0" i="0" u="none" strike="noStrike" dirty="0">
                <a:solidFill>
                  <a:srgbClr val="006ACC"/>
                </a:solidFill>
                <a:effectLst/>
                <a:latin typeface="Open Sans" panose="020B0606030504020204" pitchFamily="34" charset="0"/>
              </a:rPr>
              <a:t>So, the researchers constructed two versions of MLP’s which take raw features as input and outputs either the class of the material or type of the object.</a:t>
            </a:r>
            <a:endParaRPr lang="en-US" dirty="0"/>
          </a:p>
        </p:txBody>
      </p:sp>
      <p:sp>
        <p:nvSpPr>
          <p:cNvPr id="4" name="Slide Number Placeholder 3"/>
          <p:cNvSpPr>
            <a:spLocks noGrp="1"/>
          </p:cNvSpPr>
          <p:nvPr>
            <p:ph type="sldNum" sz="quarter" idx="5"/>
          </p:nvPr>
        </p:nvSpPr>
        <p:spPr/>
        <p:txBody>
          <a:bodyPr/>
          <a:lstStyle/>
          <a:p>
            <a:fld id="{43CD9154-E6A5-A94D-BA3B-8FAF07E4AAC7}" type="slidenum">
              <a:rPr lang="en-US" smtClean="0"/>
              <a:t>8</a:t>
            </a:fld>
            <a:endParaRPr lang="en-US"/>
          </a:p>
        </p:txBody>
      </p:sp>
    </p:spTree>
    <p:extLst>
      <p:ext uri="{BB962C8B-B14F-4D97-AF65-F5344CB8AC3E}">
        <p14:creationId xmlns:p14="http://schemas.microsoft.com/office/powerpoint/2010/main" val="274627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b="0" i="0" u="none" strike="noStrike" dirty="0">
                <a:effectLst/>
              </a:rPr>
              <a:t>which can be significantly reduced in future chips. </a:t>
            </a:r>
            <a:r>
              <a:rPr lang="en-US" sz="1200" dirty="0"/>
              <a:t>They are using three Wi-Fi cards for receiver because </a:t>
            </a:r>
            <a:r>
              <a:rPr lang="en-US" sz="1200" b="0" i="0" u="none" strike="noStrike" dirty="0">
                <a:effectLst/>
              </a:rPr>
              <a:t>the first port had a consistently higher receive gain on average when compared to the other ports (a peculiarity of the chip).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b="0" i="0" u="none" strike="noStrike" dirty="0">
                <a:effectLst/>
              </a:rPr>
              <a:t> The main bottleneck in ensuring faster, real-time analysis is the amount of time it takes to sweep through all available Wi-Fi channels in the ISM band. In its current state, a full frequency sweep for each receiver radio results in, at most, a file 18.9kB.</a:t>
            </a:r>
          </a:p>
        </p:txBody>
      </p:sp>
      <p:sp>
        <p:nvSpPr>
          <p:cNvPr id="4" name="Slide Number Placeholder 3"/>
          <p:cNvSpPr>
            <a:spLocks noGrp="1"/>
          </p:cNvSpPr>
          <p:nvPr>
            <p:ph type="sldNum" sz="quarter" idx="5"/>
          </p:nvPr>
        </p:nvSpPr>
        <p:spPr/>
        <p:txBody>
          <a:bodyPr/>
          <a:lstStyle/>
          <a:p>
            <a:fld id="{43CD9154-E6A5-A94D-BA3B-8FAF07E4AAC7}" type="slidenum">
              <a:rPr lang="en-US" smtClean="0"/>
              <a:t>9</a:t>
            </a:fld>
            <a:endParaRPr lang="en-US"/>
          </a:p>
        </p:txBody>
      </p:sp>
    </p:spTree>
    <p:extLst>
      <p:ext uri="{BB962C8B-B14F-4D97-AF65-F5344CB8AC3E}">
        <p14:creationId xmlns:p14="http://schemas.microsoft.com/office/powerpoint/2010/main" val="345090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EDA7310-7604-9E47-A2AE-553EF7116B53}"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157348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DA7310-7604-9E47-A2AE-553EF7116B53}"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306471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DA7310-7604-9E47-A2AE-553EF7116B53}"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428193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DA7310-7604-9E47-A2AE-553EF7116B53}"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213568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DA7310-7604-9E47-A2AE-553EF7116B53}"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301002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EDA7310-7604-9E47-A2AE-553EF7116B53}"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336843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EDA7310-7604-9E47-A2AE-553EF7116B53}" type="datetimeFigureOut">
              <a:rPr lang="en-US" smtClean="0"/>
              <a:t>10/31/22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314486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EDA7310-7604-9E47-A2AE-553EF7116B53}" type="datetimeFigureOut">
              <a:rPr lang="en-US" smtClean="0"/>
              <a:t>10/31/22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130334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A7310-7604-9E47-A2AE-553EF7116B53}" type="datetimeFigureOut">
              <a:rPr lang="en-US" smtClean="0"/>
              <a:t>10/31/22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410476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EDA7310-7604-9E47-A2AE-553EF7116B53}"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24855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EDA7310-7604-9E47-A2AE-553EF7116B53}"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4DBF7-B043-2E41-94C2-3829C816F9E3}" type="slidenum">
              <a:rPr lang="en-US" smtClean="0"/>
              <a:t>‹#›</a:t>
            </a:fld>
            <a:endParaRPr lang="en-US"/>
          </a:p>
        </p:txBody>
      </p:sp>
    </p:spTree>
    <p:extLst>
      <p:ext uri="{BB962C8B-B14F-4D97-AF65-F5344CB8AC3E}">
        <p14:creationId xmlns:p14="http://schemas.microsoft.com/office/powerpoint/2010/main" val="1757235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A7310-7604-9E47-A2AE-553EF7116B53}" type="datetimeFigureOut">
              <a:rPr lang="en-US" smtClean="0"/>
              <a:t>10/31/22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4DBF7-B043-2E41-94C2-3829C816F9E3}" type="slidenum">
              <a:rPr lang="en-US" smtClean="0"/>
              <a:t>‹#›</a:t>
            </a:fld>
            <a:endParaRPr lang="en-US"/>
          </a:p>
        </p:txBody>
      </p:sp>
    </p:spTree>
    <p:extLst>
      <p:ext uri="{BB962C8B-B14F-4D97-AF65-F5344CB8AC3E}">
        <p14:creationId xmlns:p14="http://schemas.microsoft.com/office/powerpoint/2010/main" val="18905616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E63D-B8A4-093E-E835-19244149462D}"/>
              </a:ext>
            </a:extLst>
          </p:cNvPr>
          <p:cNvSpPr>
            <a:spLocks noGrp="1"/>
          </p:cNvSpPr>
          <p:nvPr>
            <p:ph type="ctrTitle"/>
          </p:nvPr>
        </p:nvSpPr>
        <p:spPr>
          <a:xfrm>
            <a:off x="1524000" y="1122363"/>
            <a:ext cx="9144000" cy="1222252"/>
          </a:xfrm>
        </p:spPr>
        <p:txBody>
          <a:bodyPr>
            <a:normAutofit/>
          </a:bodyPr>
          <a:lstStyle/>
          <a:p>
            <a:r>
              <a:rPr lang="en-US" sz="3200" b="1" dirty="0">
                <a:effectLst/>
              </a:rPr>
              <a:t>On the Feasibility of Wi-Fi Based Material Sensing </a:t>
            </a:r>
            <a:endParaRPr lang="en-US" sz="3200" b="1" dirty="0"/>
          </a:p>
        </p:txBody>
      </p:sp>
      <p:sp>
        <p:nvSpPr>
          <p:cNvPr id="3" name="Subtitle 2">
            <a:extLst>
              <a:ext uri="{FF2B5EF4-FFF2-40B4-BE49-F238E27FC236}">
                <a16:creationId xmlns:a16="http://schemas.microsoft.com/office/drawing/2014/main" id="{4C85D1EF-4677-9A36-38A0-6CAC3E37572A}"/>
              </a:ext>
            </a:extLst>
          </p:cNvPr>
          <p:cNvSpPr>
            <a:spLocks noGrp="1"/>
          </p:cNvSpPr>
          <p:nvPr>
            <p:ph type="subTitle" idx="1"/>
          </p:nvPr>
        </p:nvSpPr>
        <p:spPr>
          <a:xfrm>
            <a:off x="1524000" y="2977662"/>
            <a:ext cx="9144000" cy="3329353"/>
          </a:xfrm>
        </p:spPr>
        <p:txBody>
          <a:bodyPr>
            <a:normAutofit lnSpcReduction="10000"/>
          </a:bodyPr>
          <a:lstStyle/>
          <a:p>
            <a:pPr algn="l"/>
            <a:r>
              <a:rPr lang="en-US" sz="1800" dirty="0">
                <a:effectLst/>
              </a:rPr>
              <a:t>Written by:</a:t>
            </a:r>
          </a:p>
          <a:p>
            <a:pPr algn="r"/>
            <a:r>
              <a:rPr lang="en-US" sz="1800" dirty="0">
                <a:effectLst/>
              </a:rPr>
              <a:t>Diana Zhang, Carnegie Mellon University</a:t>
            </a:r>
            <a:endParaRPr lang="en-US" dirty="0"/>
          </a:p>
          <a:p>
            <a:pPr algn="r"/>
            <a:r>
              <a:rPr lang="en-US" sz="1800" dirty="0">
                <a:effectLst/>
              </a:rPr>
              <a:t>Jingxian Wang, Carnegie Mellon University</a:t>
            </a:r>
            <a:endParaRPr lang="en-US" dirty="0"/>
          </a:p>
          <a:p>
            <a:pPr algn="r"/>
            <a:r>
              <a:rPr lang="en-US" sz="1800" dirty="0">
                <a:effectLst/>
              </a:rPr>
              <a:t>Junsu Jang, Massachusetts Institute of Technology </a:t>
            </a:r>
          </a:p>
          <a:p>
            <a:pPr algn="r"/>
            <a:r>
              <a:rPr lang="en-US" sz="1800" dirty="0">
                <a:effectLst/>
              </a:rPr>
              <a:t>Junbo Zhang, Carnegie Mellon University </a:t>
            </a:r>
          </a:p>
          <a:p>
            <a:pPr algn="r"/>
            <a:r>
              <a:rPr lang="en-US" sz="1800" dirty="0">
                <a:effectLst/>
              </a:rPr>
              <a:t>Swarun Kumar, Carnegie Mellon University</a:t>
            </a:r>
          </a:p>
          <a:p>
            <a:pPr algn="r"/>
            <a:endParaRPr lang="en-US" sz="1800" dirty="0">
              <a:effectLst/>
            </a:endParaRPr>
          </a:p>
          <a:p>
            <a:pPr algn="l"/>
            <a:r>
              <a:rPr lang="en-US" sz="1800" dirty="0"/>
              <a:t>Presenting by: </a:t>
            </a:r>
          </a:p>
          <a:p>
            <a:pPr algn="r"/>
            <a:r>
              <a:rPr lang="en-US" sz="1800" dirty="0">
                <a:effectLst/>
              </a:rPr>
              <a:t>Varuntej Kodandapuram</a:t>
            </a:r>
          </a:p>
          <a:p>
            <a:pPr algn="r"/>
            <a:endParaRPr lang="en-US" dirty="0"/>
          </a:p>
        </p:txBody>
      </p:sp>
      <p:sp>
        <p:nvSpPr>
          <p:cNvPr id="4" name="Rectangle 3">
            <a:extLst>
              <a:ext uri="{FF2B5EF4-FFF2-40B4-BE49-F238E27FC236}">
                <a16:creationId xmlns:a16="http://schemas.microsoft.com/office/drawing/2014/main" id="{EF19E814-3E16-BB1A-24EE-818DAC9E6345}"/>
              </a:ext>
            </a:extLst>
          </p:cNvPr>
          <p:cNvSpPr/>
          <p:nvPr/>
        </p:nvSpPr>
        <p:spPr>
          <a:xfrm>
            <a:off x="0" y="0"/>
            <a:ext cx="12192000" cy="217714"/>
          </a:xfrm>
          <a:prstGeom prst="rect">
            <a:avLst/>
          </a:prstGeom>
          <a:solidFill>
            <a:srgbClr val="003A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t>CSE891|Research Paper Presentation</a:t>
            </a:r>
            <a:endParaRPr lang="en-US" dirty="0"/>
          </a:p>
        </p:txBody>
      </p:sp>
      <p:sp>
        <p:nvSpPr>
          <p:cNvPr id="5" name="Rectangle 4">
            <a:extLst>
              <a:ext uri="{FF2B5EF4-FFF2-40B4-BE49-F238E27FC236}">
                <a16:creationId xmlns:a16="http://schemas.microsoft.com/office/drawing/2014/main" id="{11D8FBD1-A016-6089-EE5A-00E10938ED52}"/>
              </a:ext>
            </a:extLst>
          </p:cNvPr>
          <p:cNvSpPr/>
          <p:nvPr/>
        </p:nvSpPr>
        <p:spPr>
          <a:xfrm>
            <a:off x="0" y="-1"/>
            <a:ext cx="12192000" cy="365125"/>
          </a:xfrm>
          <a:prstGeom prst="rect">
            <a:avLst/>
          </a:prstGeom>
          <a:solidFill>
            <a:srgbClr val="003A12"/>
          </a:solidFill>
          <a:ln>
            <a:solidFill>
              <a:srgbClr val="003A12"/>
            </a:solidFill>
          </a:ln>
          <a:scene3d>
            <a:camera prst="orthographicFront"/>
            <a:lightRig rig="threePt" dir="t"/>
          </a:scene3d>
          <a:sp3d>
            <a:bevelT w="165100" prst="coolSlant"/>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Research Paper Presentation</a:t>
            </a:r>
            <a:r>
              <a:rPr lang="en-US" sz="1800" dirty="0">
                <a:effectLst/>
              </a:rPr>
              <a:t> </a:t>
            </a:r>
            <a:endParaRPr lang="en-US" dirty="0"/>
          </a:p>
        </p:txBody>
      </p:sp>
    </p:spTree>
    <p:extLst>
      <p:ext uri="{BB962C8B-B14F-4D97-AF65-F5344CB8AC3E}">
        <p14:creationId xmlns:p14="http://schemas.microsoft.com/office/powerpoint/2010/main" val="13025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8BC085-117C-EF0E-CCB6-C6A61C49CBA8}"/>
              </a:ext>
            </a:extLst>
          </p:cNvPr>
          <p:cNvPicPr>
            <a:picLocks noChangeAspect="1"/>
          </p:cNvPicPr>
          <p:nvPr/>
        </p:nvPicPr>
        <p:blipFill>
          <a:blip r:embed="rId2"/>
          <a:srcRect/>
          <a:stretch/>
        </p:blipFill>
        <p:spPr>
          <a:xfrm>
            <a:off x="441679" y="4831628"/>
            <a:ext cx="6001984" cy="174979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E12925C-DEAB-E79E-5358-72C44E7D3685}"/>
              </a:ext>
            </a:extLst>
          </p:cNvPr>
          <p:cNvPicPr>
            <a:picLocks noChangeAspect="1"/>
          </p:cNvPicPr>
          <p:nvPr/>
        </p:nvPicPr>
        <p:blipFill>
          <a:blip r:embed="rId3"/>
          <a:stretch>
            <a:fillRect/>
          </a:stretch>
        </p:blipFill>
        <p:spPr>
          <a:xfrm>
            <a:off x="7554735" y="2078801"/>
            <a:ext cx="3654778" cy="2447925"/>
          </a:xfrm>
          <a:prstGeom prst="rect">
            <a:avLst/>
          </a:prstGeom>
        </p:spPr>
      </p:pic>
      <p:pic>
        <p:nvPicPr>
          <p:cNvPr id="5" name="Content Placeholder 4" descr="Chart&#10;&#10;Description automatically generated">
            <a:extLst>
              <a:ext uri="{FF2B5EF4-FFF2-40B4-BE49-F238E27FC236}">
                <a16:creationId xmlns:a16="http://schemas.microsoft.com/office/drawing/2014/main" id="{B313FDD1-3D9E-3D6A-4F91-C4F52AD39208}"/>
              </a:ext>
            </a:extLst>
          </p:cNvPr>
          <p:cNvPicPr>
            <a:picLocks noChangeAspect="1"/>
          </p:cNvPicPr>
          <p:nvPr/>
        </p:nvPicPr>
        <p:blipFill>
          <a:blip r:embed="rId4"/>
          <a:stretch>
            <a:fillRect/>
          </a:stretch>
        </p:blipFill>
        <p:spPr>
          <a:xfrm>
            <a:off x="441678" y="1991312"/>
            <a:ext cx="6173788" cy="2447925"/>
          </a:xfrm>
          <a:prstGeom prst="rect">
            <a:avLst/>
          </a:prstGeom>
        </p:spPr>
      </p:pic>
      <p:sp>
        <p:nvSpPr>
          <p:cNvPr id="2" name="Title 1">
            <a:extLst>
              <a:ext uri="{FF2B5EF4-FFF2-40B4-BE49-F238E27FC236}">
                <a16:creationId xmlns:a16="http://schemas.microsoft.com/office/drawing/2014/main" id="{D0840CD7-8D3E-EDB8-BC14-3BDAB4364C1B}"/>
              </a:ext>
            </a:extLst>
          </p:cNvPr>
          <p:cNvSpPr>
            <a:spLocks noGrp="1"/>
          </p:cNvSpPr>
          <p:nvPr>
            <p:ph type="title"/>
          </p:nvPr>
        </p:nvSpPr>
        <p:spPr>
          <a:xfrm>
            <a:off x="838200" y="672747"/>
            <a:ext cx="10515600" cy="715556"/>
          </a:xfrm>
        </p:spPr>
        <p:txBody>
          <a:bodyPr>
            <a:normAutofit/>
          </a:bodyPr>
          <a:lstStyle/>
          <a:p>
            <a:pPr algn="ctr"/>
            <a:r>
              <a:rPr lang="en-US" b="1" dirty="0"/>
              <a:t>Results</a:t>
            </a:r>
          </a:p>
        </p:txBody>
      </p:sp>
      <p:pic>
        <p:nvPicPr>
          <p:cNvPr id="25" name="Picture 24">
            <a:extLst>
              <a:ext uri="{FF2B5EF4-FFF2-40B4-BE49-F238E27FC236}">
                <a16:creationId xmlns:a16="http://schemas.microsoft.com/office/drawing/2014/main" id="{698F0F4E-1EF7-F3A6-56D9-D6886A5AA736}"/>
              </a:ext>
            </a:extLst>
          </p:cNvPr>
          <p:cNvPicPr>
            <a:picLocks noChangeAspect="1"/>
          </p:cNvPicPr>
          <p:nvPr/>
        </p:nvPicPr>
        <p:blipFill>
          <a:blip r:embed="rId5"/>
          <a:srcRect/>
          <a:stretch/>
        </p:blipFill>
        <p:spPr>
          <a:xfrm>
            <a:off x="7443788" y="4831628"/>
            <a:ext cx="4471987" cy="969097"/>
          </a:xfrm>
          <a:prstGeom prst="rect">
            <a:avLst/>
          </a:prstGeom>
        </p:spPr>
      </p:pic>
      <p:sp>
        <p:nvSpPr>
          <p:cNvPr id="3" name="Rectangle 2">
            <a:extLst>
              <a:ext uri="{FF2B5EF4-FFF2-40B4-BE49-F238E27FC236}">
                <a16:creationId xmlns:a16="http://schemas.microsoft.com/office/drawing/2014/main" id="{60CABED3-0F6C-5D43-FC9A-4DB57C39FD08}"/>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spTree>
    <p:extLst>
      <p:ext uri="{BB962C8B-B14F-4D97-AF65-F5344CB8AC3E}">
        <p14:creationId xmlns:p14="http://schemas.microsoft.com/office/powerpoint/2010/main" val="423906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8BC085-117C-EF0E-CCB6-C6A61C49CBA8}"/>
              </a:ext>
            </a:extLst>
          </p:cNvPr>
          <p:cNvPicPr>
            <a:picLocks noChangeAspect="1"/>
          </p:cNvPicPr>
          <p:nvPr/>
        </p:nvPicPr>
        <p:blipFill>
          <a:blip r:embed="rId2"/>
          <a:srcRect/>
          <a:stretch/>
        </p:blipFill>
        <p:spPr>
          <a:xfrm>
            <a:off x="441678" y="4800600"/>
            <a:ext cx="5787672" cy="1634052"/>
          </a:xfrm>
          <a:prstGeom prst="rect">
            <a:avLst/>
          </a:prstGeom>
        </p:spPr>
      </p:pic>
      <p:pic>
        <p:nvPicPr>
          <p:cNvPr id="15" name="Picture 14">
            <a:extLst>
              <a:ext uri="{FF2B5EF4-FFF2-40B4-BE49-F238E27FC236}">
                <a16:creationId xmlns:a16="http://schemas.microsoft.com/office/drawing/2014/main" id="{4E12925C-DEAB-E79E-5358-72C44E7D3685}"/>
              </a:ext>
            </a:extLst>
          </p:cNvPr>
          <p:cNvPicPr>
            <a:picLocks noChangeAspect="1"/>
          </p:cNvPicPr>
          <p:nvPr/>
        </p:nvPicPr>
        <p:blipFill>
          <a:blip r:embed="rId3"/>
          <a:srcRect/>
          <a:stretch/>
        </p:blipFill>
        <p:spPr>
          <a:xfrm>
            <a:off x="6629400" y="2291497"/>
            <a:ext cx="5120922" cy="1896011"/>
          </a:xfrm>
          <a:prstGeom prst="rect">
            <a:avLst/>
          </a:prstGeom>
        </p:spPr>
      </p:pic>
      <p:pic>
        <p:nvPicPr>
          <p:cNvPr id="5" name="Content Placeholder 4">
            <a:extLst>
              <a:ext uri="{FF2B5EF4-FFF2-40B4-BE49-F238E27FC236}">
                <a16:creationId xmlns:a16="http://schemas.microsoft.com/office/drawing/2014/main" id="{B313FDD1-3D9E-3D6A-4F91-C4F52AD39208}"/>
              </a:ext>
            </a:extLst>
          </p:cNvPr>
          <p:cNvPicPr>
            <a:picLocks noChangeAspect="1"/>
          </p:cNvPicPr>
          <p:nvPr/>
        </p:nvPicPr>
        <p:blipFill>
          <a:blip r:embed="rId4"/>
          <a:srcRect/>
          <a:stretch/>
        </p:blipFill>
        <p:spPr>
          <a:xfrm>
            <a:off x="334610" y="2291497"/>
            <a:ext cx="5787672" cy="1896011"/>
          </a:xfrm>
          <a:prstGeom prst="rect">
            <a:avLst/>
          </a:prstGeom>
        </p:spPr>
      </p:pic>
      <p:sp>
        <p:nvSpPr>
          <p:cNvPr id="2" name="Title 1">
            <a:extLst>
              <a:ext uri="{FF2B5EF4-FFF2-40B4-BE49-F238E27FC236}">
                <a16:creationId xmlns:a16="http://schemas.microsoft.com/office/drawing/2014/main" id="{D0840CD7-8D3E-EDB8-BC14-3BDAB4364C1B}"/>
              </a:ext>
            </a:extLst>
          </p:cNvPr>
          <p:cNvSpPr>
            <a:spLocks noGrp="1"/>
          </p:cNvSpPr>
          <p:nvPr>
            <p:ph type="title"/>
          </p:nvPr>
        </p:nvSpPr>
        <p:spPr>
          <a:xfrm>
            <a:off x="838200" y="672747"/>
            <a:ext cx="10515600" cy="715556"/>
          </a:xfrm>
        </p:spPr>
        <p:txBody>
          <a:bodyPr>
            <a:normAutofit/>
          </a:bodyPr>
          <a:lstStyle/>
          <a:p>
            <a:pPr algn="ctr"/>
            <a:r>
              <a:rPr lang="en-US" b="1" dirty="0"/>
              <a:t>Results</a:t>
            </a:r>
          </a:p>
        </p:txBody>
      </p:sp>
      <p:pic>
        <p:nvPicPr>
          <p:cNvPr id="25" name="Picture 24">
            <a:extLst>
              <a:ext uri="{FF2B5EF4-FFF2-40B4-BE49-F238E27FC236}">
                <a16:creationId xmlns:a16="http://schemas.microsoft.com/office/drawing/2014/main" id="{698F0F4E-1EF7-F3A6-56D9-D6886A5AA736}"/>
              </a:ext>
            </a:extLst>
          </p:cNvPr>
          <p:cNvPicPr>
            <a:picLocks noChangeAspect="1"/>
          </p:cNvPicPr>
          <p:nvPr/>
        </p:nvPicPr>
        <p:blipFill>
          <a:blip r:embed="rId5"/>
          <a:srcRect/>
          <a:stretch/>
        </p:blipFill>
        <p:spPr>
          <a:xfrm>
            <a:off x="6629400" y="4800600"/>
            <a:ext cx="5295900" cy="1479836"/>
          </a:xfrm>
          <a:prstGeom prst="rect">
            <a:avLst/>
          </a:prstGeom>
        </p:spPr>
      </p:pic>
      <p:sp>
        <p:nvSpPr>
          <p:cNvPr id="3" name="Rectangle 2">
            <a:extLst>
              <a:ext uri="{FF2B5EF4-FFF2-40B4-BE49-F238E27FC236}">
                <a16:creationId xmlns:a16="http://schemas.microsoft.com/office/drawing/2014/main" id="{07BA0CC6-7F0A-7CE2-064D-5813E2DFDBFF}"/>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spTree>
    <p:extLst>
      <p:ext uri="{BB962C8B-B14F-4D97-AF65-F5344CB8AC3E}">
        <p14:creationId xmlns:p14="http://schemas.microsoft.com/office/powerpoint/2010/main" val="364283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2FBB-252E-F34D-5975-86AD23ED3AA6}"/>
              </a:ext>
            </a:extLst>
          </p:cNvPr>
          <p:cNvSpPr>
            <a:spLocks noGrp="1"/>
          </p:cNvSpPr>
          <p:nvPr>
            <p:ph type="title"/>
          </p:nvPr>
        </p:nvSpPr>
        <p:spPr/>
        <p:txBody>
          <a:bodyPr/>
          <a:lstStyle/>
          <a:p>
            <a:pPr algn="ctr"/>
            <a:r>
              <a:rPr lang="en-US" b="1" dirty="0"/>
              <a:t>Questions</a:t>
            </a:r>
          </a:p>
        </p:txBody>
      </p:sp>
      <p:sp>
        <p:nvSpPr>
          <p:cNvPr id="3" name="Content Placeholder 2">
            <a:extLst>
              <a:ext uri="{FF2B5EF4-FFF2-40B4-BE49-F238E27FC236}">
                <a16:creationId xmlns:a16="http://schemas.microsoft.com/office/drawing/2014/main" id="{273C49F2-0400-98FD-F0FB-0F6AC519345A}"/>
              </a:ext>
            </a:extLst>
          </p:cNvPr>
          <p:cNvSpPr>
            <a:spLocks noGrp="1"/>
          </p:cNvSpPr>
          <p:nvPr>
            <p:ph idx="1"/>
          </p:nvPr>
        </p:nvSpPr>
        <p:spPr/>
        <p:txBody>
          <a:bodyPr>
            <a:normAutofit lnSpcReduction="10000"/>
          </a:bodyPr>
          <a:lstStyle/>
          <a:p>
            <a:pPr marL="0" indent="0">
              <a:buNone/>
            </a:pPr>
            <a:r>
              <a:rPr lang="en-US" dirty="0"/>
              <a:t>                      </a:t>
            </a:r>
          </a:p>
          <a:p>
            <a:pPr marL="0" indent="0">
              <a:buNone/>
            </a:pPr>
            <a:r>
              <a:rPr lang="en-US" dirty="0"/>
              <a:t>                                    				                            </a:t>
            </a:r>
            <a:r>
              <a:rPr lang="en-US" sz="9600" dirty="0"/>
              <a:t>?</a:t>
            </a:r>
          </a:p>
          <a:p>
            <a:pPr marL="0" indent="0">
              <a:buNone/>
            </a:pPr>
            <a:r>
              <a:rPr lang="en-US" dirty="0"/>
              <a:t>		</a:t>
            </a:r>
            <a:r>
              <a:rPr lang="en-US" sz="9600" dirty="0"/>
              <a:t>?</a:t>
            </a:r>
          </a:p>
          <a:p>
            <a:pPr marL="0" indent="0">
              <a:buNone/>
            </a:pPr>
            <a:r>
              <a:rPr lang="en-US" dirty="0"/>
              <a:t>						             	                </a:t>
            </a:r>
            <a:r>
              <a:rPr lang="en-US" sz="9600" dirty="0"/>
              <a:t>?</a:t>
            </a:r>
          </a:p>
          <a:p>
            <a:pPr marL="0" indent="0">
              <a:buNone/>
            </a:pPr>
            <a:endParaRPr lang="en-US" dirty="0"/>
          </a:p>
        </p:txBody>
      </p:sp>
      <p:sp>
        <p:nvSpPr>
          <p:cNvPr id="4" name="TextBox 3">
            <a:extLst>
              <a:ext uri="{FF2B5EF4-FFF2-40B4-BE49-F238E27FC236}">
                <a16:creationId xmlns:a16="http://schemas.microsoft.com/office/drawing/2014/main" id="{06599911-C714-8D88-5029-3D6643299C13}"/>
              </a:ext>
            </a:extLst>
          </p:cNvPr>
          <p:cNvSpPr txBox="1"/>
          <p:nvPr/>
        </p:nvSpPr>
        <p:spPr>
          <a:xfrm>
            <a:off x="1562100" y="2186970"/>
            <a:ext cx="685800" cy="1569660"/>
          </a:xfrm>
          <a:prstGeom prst="rect">
            <a:avLst/>
          </a:prstGeom>
          <a:noFill/>
        </p:spPr>
        <p:txBody>
          <a:bodyPr wrap="square" rtlCol="0">
            <a:spAutoFit/>
          </a:bodyPr>
          <a:lstStyle/>
          <a:p>
            <a:pPr algn="ctr"/>
            <a:r>
              <a:rPr lang="en-US" sz="9600" dirty="0"/>
              <a:t>?</a:t>
            </a:r>
          </a:p>
        </p:txBody>
      </p:sp>
      <p:sp>
        <p:nvSpPr>
          <p:cNvPr id="5" name="TextBox 4">
            <a:extLst>
              <a:ext uri="{FF2B5EF4-FFF2-40B4-BE49-F238E27FC236}">
                <a16:creationId xmlns:a16="http://schemas.microsoft.com/office/drawing/2014/main" id="{147998F9-6EDC-4BB3-D67E-242D826B4C6F}"/>
              </a:ext>
            </a:extLst>
          </p:cNvPr>
          <p:cNvSpPr txBox="1"/>
          <p:nvPr/>
        </p:nvSpPr>
        <p:spPr>
          <a:xfrm>
            <a:off x="1714500" y="4981348"/>
            <a:ext cx="685800" cy="1569660"/>
          </a:xfrm>
          <a:prstGeom prst="rect">
            <a:avLst/>
          </a:prstGeom>
          <a:noFill/>
        </p:spPr>
        <p:txBody>
          <a:bodyPr wrap="square" rtlCol="0">
            <a:spAutoFit/>
          </a:bodyPr>
          <a:lstStyle/>
          <a:p>
            <a:pPr algn="ctr"/>
            <a:r>
              <a:rPr lang="en-US" sz="9600" dirty="0"/>
              <a:t>?</a:t>
            </a:r>
          </a:p>
        </p:txBody>
      </p:sp>
      <p:sp>
        <p:nvSpPr>
          <p:cNvPr id="6" name="TextBox 5">
            <a:extLst>
              <a:ext uri="{FF2B5EF4-FFF2-40B4-BE49-F238E27FC236}">
                <a16:creationId xmlns:a16="http://schemas.microsoft.com/office/drawing/2014/main" id="{0C417859-082F-9BC6-81A9-2D2EC0093FE2}"/>
              </a:ext>
            </a:extLst>
          </p:cNvPr>
          <p:cNvSpPr txBox="1"/>
          <p:nvPr/>
        </p:nvSpPr>
        <p:spPr>
          <a:xfrm>
            <a:off x="4000500" y="4693860"/>
            <a:ext cx="685800" cy="1569660"/>
          </a:xfrm>
          <a:prstGeom prst="rect">
            <a:avLst/>
          </a:prstGeom>
          <a:noFill/>
        </p:spPr>
        <p:txBody>
          <a:bodyPr wrap="square" rtlCol="0">
            <a:spAutoFit/>
          </a:bodyPr>
          <a:lstStyle/>
          <a:p>
            <a:pPr algn="ctr"/>
            <a:r>
              <a:rPr lang="en-US" sz="9600" dirty="0"/>
              <a:t>?</a:t>
            </a:r>
          </a:p>
        </p:txBody>
      </p:sp>
      <p:sp>
        <p:nvSpPr>
          <p:cNvPr id="7" name="TextBox 6">
            <a:extLst>
              <a:ext uri="{FF2B5EF4-FFF2-40B4-BE49-F238E27FC236}">
                <a16:creationId xmlns:a16="http://schemas.microsoft.com/office/drawing/2014/main" id="{49A0FF8F-2010-8B45-583C-F8FD597AE8B4}"/>
              </a:ext>
            </a:extLst>
          </p:cNvPr>
          <p:cNvSpPr txBox="1"/>
          <p:nvPr/>
        </p:nvSpPr>
        <p:spPr>
          <a:xfrm>
            <a:off x="4953000" y="2644170"/>
            <a:ext cx="685800" cy="1569660"/>
          </a:xfrm>
          <a:prstGeom prst="rect">
            <a:avLst/>
          </a:prstGeom>
          <a:noFill/>
        </p:spPr>
        <p:txBody>
          <a:bodyPr wrap="square" rtlCol="0">
            <a:spAutoFit/>
          </a:bodyPr>
          <a:lstStyle/>
          <a:p>
            <a:pPr algn="ctr"/>
            <a:r>
              <a:rPr lang="en-US" sz="9600" dirty="0"/>
              <a:t>?</a:t>
            </a:r>
          </a:p>
        </p:txBody>
      </p:sp>
      <p:sp>
        <p:nvSpPr>
          <p:cNvPr id="8" name="TextBox 7">
            <a:extLst>
              <a:ext uri="{FF2B5EF4-FFF2-40B4-BE49-F238E27FC236}">
                <a16:creationId xmlns:a16="http://schemas.microsoft.com/office/drawing/2014/main" id="{759F7455-5F6D-54F5-7D88-371D7BA9D458}"/>
              </a:ext>
            </a:extLst>
          </p:cNvPr>
          <p:cNvSpPr txBox="1"/>
          <p:nvPr/>
        </p:nvSpPr>
        <p:spPr>
          <a:xfrm>
            <a:off x="7620000" y="4495800"/>
            <a:ext cx="685800" cy="1569660"/>
          </a:xfrm>
          <a:prstGeom prst="rect">
            <a:avLst/>
          </a:prstGeom>
          <a:noFill/>
        </p:spPr>
        <p:txBody>
          <a:bodyPr wrap="square" rtlCol="0">
            <a:spAutoFit/>
          </a:bodyPr>
          <a:lstStyle/>
          <a:p>
            <a:pPr algn="ctr"/>
            <a:r>
              <a:rPr lang="en-US" sz="9600" dirty="0"/>
              <a:t>?</a:t>
            </a:r>
          </a:p>
        </p:txBody>
      </p:sp>
      <p:sp>
        <p:nvSpPr>
          <p:cNvPr id="9" name="TextBox 8">
            <a:extLst>
              <a:ext uri="{FF2B5EF4-FFF2-40B4-BE49-F238E27FC236}">
                <a16:creationId xmlns:a16="http://schemas.microsoft.com/office/drawing/2014/main" id="{D0BB88D7-6646-465F-229B-EAB511C142F6}"/>
              </a:ext>
            </a:extLst>
          </p:cNvPr>
          <p:cNvSpPr txBox="1"/>
          <p:nvPr/>
        </p:nvSpPr>
        <p:spPr>
          <a:xfrm>
            <a:off x="7124700" y="2186970"/>
            <a:ext cx="685800" cy="1569660"/>
          </a:xfrm>
          <a:prstGeom prst="rect">
            <a:avLst/>
          </a:prstGeom>
          <a:noFill/>
        </p:spPr>
        <p:txBody>
          <a:bodyPr wrap="square" rtlCol="0">
            <a:spAutoFit/>
          </a:bodyPr>
          <a:lstStyle/>
          <a:p>
            <a:pPr algn="ctr"/>
            <a:r>
              <a:rPr lang="en-US" sz="9600" dirty="0"/>
              <a:t>?</a:t>
            </a:r>
          </a:p>
        </p:txBody>
      </p:sp>
      <p:sp>
        <p:nvSpPr>
          <p:cNvPr id="10" name="TextBox 9">
            <a:extLst>
              <a:ext uri="{FF2B5EF4-FFF2-40B4-BE49-F238E27FC236}">
                <a16:creationId xmlns:a16="http://schemas.microsoft.com/office/drawing/2014/main" id="{D4305051-8DD5-7BB0-CD4B-7B5641C9F6B7}"/>
              </a:ext>
            </a:extLst>
          </p:cNvPr>
          <p:cNvSpPr txBox="1"/>
          <p:nvPr/>
        </p:nvSpPr>
        <p:spPr>
          <a:xfrm>
            <a:off x="6286500" y="3886200"/>
            <a:ext cx="685800" cy="1569660"/>
          </a:xfrm>
          <a:prstGeom prst="rect">
            <a:avLst/>
          </a:prstGeom>
          <a:noFill/>
        </p:spPr>
        <p:txBody>
          <a:bodyPr wrap="square" rtlCol="0">
            <a:spAutoFit/>
          </a:bodyPr>
          <a:lstStyle/>
          <a:p>
            <a:pPr algn="ctr"/>
            <a:r>
              <a:rPr lang="en-US" sz="9600" dirty="0"/>
              <a:t>?</a:t>
            </a:r>
          </a:p>
        </p:txBody>
      </p:sp>
      <p:sp>
        <p:nvSpPr>
          <p:cNvPr id="11" name="Rectangle 10">
            <a:extLst>
              <a:ext uri="{FF2B5EF4-FFF2-40B4-BE49-F238E27FC236}">
                <a16:creationId xmlns:a16="http://schemas.microsoft.com/office/drawing/2014/main" id="{5B961D9A-0CED-E2BE-DCCD-286D705BF58D}"/>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spTree>
    <p:extLst>
      <p:ext uri="{BB962C8B-B14F-4D97-AF65-F5344CB8AC3E}">
        <p14:creationId xmlns:p14="http://schemas.microsoft.com/office/powerpoint/2010/main" val="284640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0" y="365124"/>
            <a:ext cx="8272461" cy="854075"/>
          </a:xfrm>
        </p:spPr>
        <p:txBody>
          <a:bodyPr>
            <a:normAutofit/>
          </a:bodyPr>
          <a:lstStyle/>
          <a:p>
            <a:pPr algn="ctr"/>
            <a:r>
              <a:rPr lang="en-US" b="1" dirty="0"/>
              <a:t>Introduction</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7623533" cy="5078680"/>
          </a:xfrm>
        </p:spPr>
        <p:txBody>
          <a:bodyPr>
            <a:noAutofit/>
          </a:bodyPr>
          <a:lstStyle/>
          <a:p>
            <a:pPr marL="571500" indent="-571500">
              <a:buFont typeface="+mj-lt"/>
              <a:buAutoNum type="romanUcPeriod"/>
            </a:pPr>
            <a:r>
              <a:rPr lang="en-US" sz="2200" dirty="0"/>
              <a:t>Nowadays drones are seen everywhere and are used in various sectors.</a:t>
            </a:r>
          </a:p>
          <a:p>
            <a:pPr marL="571500" indent="-571500">
              <a:buFont typeface="+mj-lt"/>
              <a:buAutoNum type="romanUcPeriod"/>
            </a:pPr>
            <a:r>
              <a:rPr lang="en-US" sz="2200" dirty="0"/>
              <a:t>Drones are UAV’s which means they are remote accessed so, everything is in the control of the user who has the remote.</a:t>
            </a:r>
          </a:p>
          <a:p>
            <a:pPr marL="571500" indent="-571500">
              <a:buFont typeface="+mj-lt"/>
              <a:buAutoNum type="romanUcPeriod"/>
            </a:pPr>
            <a:r>
              <a:rPr lang="en-US" sz="2200" dirty="0"/>
              <a:t>So, these researchers came up with a sensing system called IntuWition which identifies the objects around the drone.</a:t>
            </a:r>
          </a:p>
          <a:p>
            <a:pPr marL="571500" indent="-571500">
              <a:buFont typeface="+mj-lt"/>
              <a:buAutoNum type="romanUcPeriod"/>
            </a:pPr>
            <a:r>
              <a:rPr lang="en-US" sz="2200" dirty="0">
                <a:effectLst/>
              </a:rPr>
              <a:t>The question this paper is going to address is Can commodity Wi-Fi radios detect both the location and type of moving objects around them?” </a:t>
            </a:r>
          </a:p>
          <a:p>
            <a:pPr marL="571500" indent="-571500">
              <a:buFont typeface="+mj-lt"/>
              <a:buAutoNum type="romanUcPeriod"/>
            </a:pPr>
            <a:r>
              <a:rPr lang="en-US" sz="2200" dirty="0"/>
              <a:t>A solution to this question is very important because if a drone is flying in a disaster site its duty is to identify survivors and and send the location to the rescue team and if the drone is unable to sense the difference between the objects and a human being then it would cost a life.</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8543925" y="792161"/>
            <a:ext cx="3107778" cy="2069560"/>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a:extLst>
              <a:ext uri="{FF2B5EF4-FFF2-40B4-BE49-F238E27FC236}">
                <a16:creationId xmlns:a16="http://schemas.microsoft.com/office/drawing/2014/main" id="{5F5314F6-BE9D-05ED-7A81-CEB61658EDBC}"/>
              </a:ext>
            </a:extLst>
          </p:cNvPr>
          <p:cNvPicPr>
            <a:picLocks noChangeAspect="1"/>
          </p:cNvPicPr>
          <p:nvPr/>
        </p:nvPicPr>
        <p:blipFill>
          <a:blip r:embed="rId4"/>
          <a:stretch>
            <a:fillRect/>
          </a:stretch>
        </p:blipFill>
        <p:spPr>
          <a:xfrm>
            <a:off x="8543925" y="3996280"/>
            <a:ext cx="3107778" cy="2290219"/>
          </a:xfrm>
          <a:prstGeom prst="rect">
            <a:avLst/>
          </a:prstGeom>
        </p:spPr>
      </p:pic>
    </p:spTree>
    <p:extLst>
      <p:ext uri="{BB962C8B-B14F-4D97-AF65-F5344CB8AC3E}">
        <p14:creationId xmlns:p14="http://schemas.microsoft.com/office/powerpoint/2010/main" val="101838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0" y="365124"/>
            <a:ext cx="8272461" cy="854075"/>
          </a:xfrm>
        </p:spPr>
        <p:txBody>
          <a:bodyPr>
            <a:normAutofit/>
          </a:bodyPr>
          <a:lstStyle/>
          <a:p>
            <a:pPr algn="ctr"/>
            <a:r>
              <a:rPr lang="en-US" b="1" dirty="0"/>
              <a:t>Background</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7623533" cy="5078680"/>
          </a:xfrm>
        </p:spPr>
        <p:txBody>
          <a:bodyPr>
            <a:noAutofit/>
          </a:bodyPr>
          <a:lstStyle/>
          <a:p>
            <a:pPr marL="514350" indent="-514350">
              <a:buFont typeface="+mj-lt"/>
              <a:buAutoNum type="romanUcPeriod"/>
            </a:pPr>
            <a:r>
              <a:rPr lang="en-US" sz="2200" dirty="0"/>
              <a:t>In recent times the world’s military is moving more towards unmanned aerial vehicles as a result there have been a lot of researches that are going on in the field of wireless sensing and still, they couldn’t come up with a system that can accurately sense the composition of the material around the UAVs.</a:t>
            </a:r>
          </a:p>
          <a:p>
            <a:pPr marL="514350" indent="-514350">
              <a:buFont typeface="+mj-lt"/>
              <a:buAutoNum type="romanUcPeriod"/>
            </a:pPr>
            <a:r>
              <a:rPr lang="en-US" sz="2200" dirty="0"/>
              <a:t>You could think that drones are equipped with cameras, and they could be used for navigation, but cameras only show objects that are in the line of sight and what about that are in non line of sight.</a:t>
            </a:r>
          </a:p>
          <a:p>
            <a:pPr marL="514350" indent="-514350">
              <a:buFont typeface="+mj-lt"/>
              <a:buAutoNum type="romanUcPeriod"/>
            </a:pPr>
            <a:r>
              <a:rPr lang="en-US" sz="2200" dirty="0"/>
              <a:t>Then what about the RADAR system that are used in aircrafts we cannot use them because they are huge, expensive and they are not portable.</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8545289" y="792161"/>
            <a:ext cx="3105049" cy="2069560"/>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a:extLst>
              <a:ext uri="{FF2B5EF4-FFF2-40B4-BE49-F238E27FC236}">
                <a16:creationId xmlns:a16="http://schemas.microsoft.com/office/drawing/2014/main" id="{5F5314F6-BE9D-05ED-7A81-CEB61658EDBC}"/>
              </a:ext>
            </a:extLst>
          </p:cNvPr>
          <p:cNvPicPr>
            <a:picLocks noChangeAspect="1"/>
          </p:cNvPicPr>
          <p:nvPr/>
        </p:nvPicPr>
        <p:blipFill>
          <a:blip r:embed="rId4"/>
          <a:srcRect/>
          <a:stretch/>
        </p:blipFill>
        <p:spPr>
          <a:xfrm>
            <a:off x="8571001" y="3996280"/>
            <a:ext cx="3053625" cy="2290219"/>
          </a:xfrm>
          <a:prstGeom prst="rect">
            <a:avLst/>
          </a:prstGeom>
        </p:spPr>
      </p:pic>
    </p:spTree>
    <p:extLst>
      <p:ext uri="{BB962C8B-B14F-4D97-AF65-F5344CB8AC3E}">
        <p14:creationId xmlns:p14="http://schemas.microsoft.com/office/powerpoint/2010/main" val="149476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52C95-3ABC-B236-17D8-DDB120FDD95E}"/>
              </a:ext>
            </a:extLst>
          </p:cNvPr>
          <p:cNvSpPr>
            <a:spLocks noGrp="1"/>
          </p:cNvSpPr>
          <p:nvPr>
            <p:ph idx="1"/>
          </p:nvPr>
        </p:nvSpPr>
        <p:spPr>
          <a:xfrm>
            <a:off x="648930" y="1414463"/>
            <a:ext cx="5066070" cy="4386262"/>
          </a:xfrm>
        </p:spPr>
        <p:txBody>
          <a:bodyPr>
            <a:noAutofit/>
          </a:bodyPr>
          <a:lstStyle/>
          <a:p>
            <a:pPr marL="571500" indent="-571500">
              <a:buFont typeface="+mj-lt"/>
              <a:buAutoNum type="romanUcPeriod"/>
            </a:pPr>
            <a:r>
              <a:rPr lang="en-US" sz="2200" dirty="0"/>
              <a:t>”IntuWition” which uses commodity Wi-fi to track objects around the drones. </a:t>
            </a:r>
          </a:p>
          <a:p>
            <a:pPr marL="571500" indent="-571500">
              <a:buFont typeface="+mj-lt"/>
              <a:buAutoNum type="romanUcPeriod"/>
            </a:pPr>
            <a:r>
              <a:rPr lang="en-US" sz="2200" dirty="0"/>
              <a:t>Wi-fi based sensing system is being used because wi-fi signals can penetrate through obstacles like walls and this sensing system will use already existing Wi-Fi radios on the drone.</a:t>
            </a:r>
          </a:p>
          <a:p>
            <a:pPr marL="571500" indent="-571500">
              <a:buFont typeface="+mj-lt"/>
              <a:buAutoNum type="romanUcPeriod"/>
            </a:pPr>
            <a:r>
              <a:rPr lang="en-US" sz="2200" dirty="0"/>
              <a:t>The researchers chose this type of sensing system because it can be used to detect location and classification of the material.</a:t>
            </a:r>
          </a:p>
        </p:txBody>
      </p:sp>
      <p:pic>
        <p:nvPicPr>
          <p:cNvPr id="5" name="Picture 4">
            <a:extLst>
              <a:ext uri="{FF2B5EF4-FFF2-40B4-BE49-F238E27FC236}">
                <a16:creationId xmlns:a16="http://schemas.microsoft.com/office/drawing/2014/main" id="{69A2AE14-DF06-B946-8D44-94F3116F4B25}"/>
              </a:ext>
            </a:extLst>
          </p:cNvPr>
          <p:cNvPicPr>
            <a:picLocks noChangeAspect="1"/>
          </p:cNvPicPr>
          <p:nvPr/>
        </p:nvPicPr>
        <p:blipFill>
          <a:blip r:embed="rId2"/>
          <a:srcRect/>
          <a:stretch/>
        </p:blipFill>
        <p:spPr>
          <a:xfrm>
            <a:off x="6096000" y="1414463"/>
            <a:ext cx="5968999" cy="2218663"/>
          </a:xfrm>
          <a:prstGeom prst="rect">
            <a:avLst/>
          </a:prstGeom>
          <a:effectLst/>
        </p:spPr>
      </p:pic>
      <p:sp>
        <p:nvSpPr>
          <p:cNvPr id="2" name="Rectangle 1">
            <a:extLst>
              <a:ext uri="{FF2B5EF4-FFF2-40B4-BE49-F238E27FC236}">
                <a16:creationId xmlns:a16="http://schemas.microsoft.com/office/drawing/2014/main" id="{C40E6876-2B5F-B536-9205-18CC19E6E324}"/>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9" name="Picture 8" descr="Text&#10;&#10;Description automatically generated">
            <a:extLst>
              <a:ext uri="{FF2B5EF4-FFF2-40B4-BE49-F238E27FC236}">
                <a16:creationId xmlns:a16="http://schemas.microsoft.com/office/drawing/2014/main" id="{377A3BF2-E9CB-6DF4-9C6D-C6DA778D59DC}"/>
              </a:ext>
            </a:extLst>
          </p:cNvPr>
          <p:cNvPicPr>
            <a:picLocks noChangeAspect="1"/>
          </p:cNvPicPr>
          <p:nvPr/>
        </p:nvPicPr>
        <p:blipFill>
          <a:blip r:embed="rId3"/>
          <a:stretch>
            <a:fillRect/>
          </a:stretch>
        </p:blipFill>
        <p:spPr>
          <a:xfrm>
            <a:off x="6223000" y="4169143"/>
            <a:ext cx="5969000" cy="1219200"/>
          </a:xfrm>
          <a:prstGeom prst="rect">
            <a:avLst/>
          </a:prstGeom>
        </p:spPr>
      </p:pic>
    </p:spTree>
    <p:extLst>
      <p:ext uri="{BB962C8B-B14F-4D97-AF65-F5344CB8AC3E}">
        <p14:creationId xmlns:p14="http://schemas.microsoft.com/office/powerpoint/2010/main" val="204647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0" y="365124"/>
            <a:ext cx="8272461" cy="854075"/>
          </a:xfrm>
        </p:spPr>
        <p:txBody>
          <a:bodyPr>
            <a:normAutofit/>
          </a:bodyPr>
          <a:lstStyle/>
          <a:p>
            <a:pPr algn="ctr"/>
            <a:r>
              <a:rPr lang="en-US" b="1" dirty="0"/>
              <a:t>Challenges</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7623533" cy="5078680"/>
          </a:xfrm>
        </p:spPr>
        <p:txBody>
          <a:bodyPr>
            <a:noAutofit/>
          </a:bodyPr>
          <a:lstStyle/>
          <a:p>
            <a:pPr marL="0" indent="0">
              <a:buNone/>
            </a:pPr>
            <a:r>
              <a:rPr lang="en-US" sz="2200" dirty="0"/>
              <a:t>There are few challenges faced by this model:</a:t>
            </a:r>
          </a:p>
          <a:p>
            <a:pPr marL="571500" indent="-571500">
              <a:buFont typeface="+mj-lt"/>
              <a:buAutoNum type="romanUcPeriod"/>
            </a:pPr>
            <a:r>
              <a:rPr lang="en-US" sz="2200" dirty="0"/>
              <a:t>It faces difficulty in detecting objects when the receiver receives weak signal from the object.</a:t>
            </a:r>
          </a:p>
          <a:p>
            <a:pPr marL="571500" indent="-571500">
              <a:buFont typeface="+mj-lt"/>
              <a:buAutoNum type="romanUcPeriod"/>
            </a:pPr>
            <a:r>
              <a:rPr lang="en-US" sz="2200" dirty="0"/>
              <a:t>Identifying unique feature in materials in order to classify them is another obstacle that this system might encounter.</a:t>
            </a:r>
          </a:p>
          <a:p>
            <a:pPr marL="571500" indent="-571500">
              <a:buFont typeface="+mj-lt"/>
              <a:buAutoNum type="romanUcPeriod"/>
            </a:pPr>
            <a:r>
              <a:rPr lang="en-US" sz="2200" dirty="0"/>
              <a:t>Another major challenge this model faces is tracking objects that move with time. </a:t>
            </a:r>
          </a:p>
          <a:p>
            <a:pPr marL="571500" indent="-571500">
              <a:buFont typeface="+mj-lt"/>
              <a:buAutoNum type="romanUcPeriod"/>
            </a:pPr>
            <a:r>
              <a:rPr lang="en-US" sz="2200" dirty="0"/>
              <a:t>The most important risk that this model might face is separating the signal paths from various objects surrounding the mobile device.</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8543925" y="792161"/>
            <a:ext cx="3107778" cy="2069560"/>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a:extLst>
              <a:ext uri="{FF2B5EF4-FFF2-40B4-BE49-F238E27FC236}">
                <a16:creationId xmlns:a16="http://schemas.microsoft.com/office/drawing/2014/main" id="{5F5314F6-BE9D-05ED-7A81-CEB61658EDBC}"/>
              </a:ext>
            </a:extLst>
          </p:cNvPr>
          <p:cNvPicPr>
            <a:picLocks noChangeAspect="1"/>
          </p:cNvPicPr>
          <p:nvPr/>
        </p:nvPicPr>
        <p:blipFill>
          <a:blip r:embed="rId4"/>
          <a:srcRect/>
          <a:stretch/>
        </p:blipFill>
        <p:spPr>
          <a:xfrm>
            <a:off x="8272461" y="4270270"/>
            <a:ext cx="3543302" cy="1959080"/>
          </a:xfrm>
          <a:prstGeom prst="rect">
            <a:avLst/>
          </a:prstGeom>
        </p:spPr>
      </p:pic>
    </p:spTree>
    <p:extLst>
      <p:ext uri="{BB962C8B-B14F-4D97-AF65-F5344CB8AC3E}">
        <p14:creationId xmlns:p14="http://schemas.microsoft.com/office/powerpoint/2010/main" val="901974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0" y="365124"/>
            <a:ext cx="8272461" cy="854075"/>
          </a:xfrm>
        </p:spPr>
        <p:txBody>
          <a:bodyPr>
            <a:normAutofit/>
          </a:bodyPr>
          <a:lstStyle/>
          <a:p>
            <a:pPr algn="ctr"/>
            <a:r>
              <a:rPr lang="en-US" b="1" dirty="0"/>
              <a:t>Design Details</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7623533" cy="5078680"/>
          </a:xfrm>
        </p:spPr>
        <p:txBody>
          <a:bodyPr>
            <a:noAutofit/>
          </a:bodyPr>
          <a:lstStyle/>
          <a:p>
            <a:pPr marL="571500" indent="-571500">
              <a:buFont typeface="+mj-lt"/>
              <a:buAutoNum type="romanUcPeriod"/>
            </a:pPr>
            <a:r>
              <a:rPr lang="en-US" sz="2200" dirty="0"/>
              <a:t>The drones consists of </a:t>
            </a:r>
            <a:r>
              <a:rPr lang="en-US" sz="2200" dirty="0">
                <a:effectLst/>
              </a:rPr>
              <a:t>four Wi- Fi radios – a transmitting device broadcasts packets from a vertically polarized antenna </a:t>
            </a:r>
            <a:r>
              <a:rPr lang="en-US" sz="2200" dirty="0"/>
              <a:t>to the object,</a:t>
            </a:r>
            <a:r>
              <a:rPr lang="en-US" sz="2200" dirty="0">
                <a:effectLst/>
              </a:rPr>
              <a:t> three receiving light-weight Wi-Fi chips, each with a mutually perpendicularly polarized receiver antenna on port one. </a:t>
            </a:r>
          </a:p>
          <a:p>
            <a:pPr marL="571500" indent="-571500">
              <a:buFont typeface="+mj-lt"/>
              <a:buAutoNum type="romanUcPeriod"/>
            </a:pPr>
            <a:endParaRPr lang="en-US" sz="2200" dirty="0"/>
          </a:p>
          <a:p>
            <a:pPr marL="571500" indent="-571500">
              <a:buFont typeface="+mj-lt"/>
              <a:buAutoNum type="romanUcPeriod"/>
            </a:pPr>
            <a:r>
              <a:rPr lang="en-US" sz="2200" dirty="0"/>
              <a:t>IntuWition consists of two major parts :</a:t>
            </a:r>
          </a:p>
          <a:p>
            <a:pPr marL="1257300" lvl="2" indent="-342900">
              <a:buFont typeface="+mj-lt"/>
              <a:buAutoNum type="arabicPeriod"/>
            </a:pPr>
            <a:r>
              <a:rPr lang="en-US" sz="2200" dirty="0"/>
              <a:t>Localization: The model transmits the signal to the objects near it and analyses their location co-ordinates.</a:t>
            </a:r>
          </a:p>
          <a:p>
            <a:pPr marL="914400" lvl="2" indent="0">
              <a:buNone/>
            </a:pPr>
            <a:endParaRPr lang="en-US" sz="2200" dirty="0"/>
          </a:p>
          <a:p>
            <a:pPr marL="1257300" lvl="2" indent="-342900">
              <a:buFont typeface="+mj-lt"/>
              <a:buAutoNum type="arabicPeriod"/>
            </a:pPr>
            <a:r>
              <a:rPr lang="en-US" sz="2200" dirty="0"/>
              <a:t>Material Sensing: This part uses polarimetry to analyze the material of the object. The process is shown in the following steps:</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8272461" y="982210"/>
            <a:ext cx="3757614" cy="1989590"/>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a:extLst>
              <a:ext uri="{FF2B5EF4-FFF2-40B4-BE49-F238E27FC236}">
                <a16:creationId xmlns:a16="http://schemas.microsoft.com/office/drawing/2014/main" id="{5F5314F6-BE9D-05ED-7A81-CEB61658EDBC}"/>
              </a:ext>
            </a:extLst>
          </p:cNvPr>
          <p:cNvPicPr>
            <a:picLocks noChangeAspect="1"/>
          </p:cNvPicPr>
          <p:nvPr/>
        </p:nvPicPr>
        <p:blipFill>
          <a:blip r:embed="rId4"/>
          <a:srcRect/>
          <a:stretch/>
        </p:blipFill>
        <p:spPr>
          <a:xfrm>
            <a:off x="8272460" y="4262805"/>
            <a:ext cx="3757613" cy="1989590"/>
          </a:xfrm>
          <a:prstGeom prst="rect">
            <a:avLst/>
          </a:prstGeom>
        </p:spPr>
      </p:pic>
    </p:spTree>
    <p:extLst>
      <p:ext uri="{BB962C8B-B14F-4D97-AF65-F5344CB8AC3E}">
        <p14:creationId xmlns:p14="http://schemas.microsoft.com/office/powerpoint/2010/main" val="216907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00920-2830-664C-81B8-51A4BBDDD9CE}"/>
              </a:ext>
            </a:extLst>
          </p:cNvPr>
          <p:cNvSpPr>
            <a:spLocks noGrp="1"/>
          </p:cNvSpPr>
          <p:nvPr>
            <p:ph idx="1"/>
          </p:nvPr>
        </p:nvSpPr>
        <p:spPr>
          <a:xfrm>
            <a:off x="648930" y="1033671"/>
            <a:ext cx="4944151" cy="4943060"/>
          </a:xfrm>
        </p:spPr>
        <p:txBody>
          <a:bodyPr>
            <a:noAutofit/>
          </a:bodyPr>
          <a:lstStyle/>
          <a:p>
            <a:pPr>
              <a:buFont typeface="Wingdings" pitchFamily="2" charset="2"/>
              <a:buChar char="Ø"/>
            </a:pPr>
            <a:r>
              <a:rPr lang="en-US" sz="2200" dirty="0"/>
              <a:t> First step: The transmitter sends a vertically polarized signal to the objects nearby.</a:t>
            </a:r>
          </a:p>
          <a:p>
            <a:pPr>
              <a:buFont typeface="Wingdings" pitchFamily="2" charset="2"/>
              <a:buChar char="Ø"/>
            </a:pPr>
            <a:r>
              <a:rPr lang="en-US" sz="2200" dirty="0"/>
              <a:t>Second step: The signal contacts the reflector which is the object and rotates the polarized signal by a certain angle (the angle change depends on the material of the object).</a:t>
            </a:r>
          </a:p>
          <a:p>
            <a:pPr>
              <a:buFont typeface="Wingdings" pitchFamily="2" charset="2"/>
              <a:buChar char="Ø"/>
            </a:pPr>
            <a:r>
              <a:rPr lang="en-US" sz="2200" dirty="0"/>
              <a:t>Third step: Then after the angle change the signal is reflected to the receiver on the drone</a:t>
            </a:r>
          </a:p>
          <a:p>
            <a:pPr>
              <a:buFont typeface="Wingdings" pitchFamily="2" charset="2"/>
              <a:buChar char="Ø"/>
            </a:pPr>
            <a:r>
              <a:rPr lang="en-US" sz="2200" dirty="0"/>
              <a:t>Fourth step: After receiving these signals depending on the angle, the material is classified.</a:t>
            </a:r>
          </a:p>
        </p:txBody>
      </p:sp>
      <p:pic>
        <p:nvPicPr>
          <p:cNvPr id="5" name="Picture 4">
            <a:extLst>
              <a:ext uri="{FF2B5EF4-FFF2-40B4-BE49-F238E27FC236}">
                <a16:creationId xmlns:a16="http://schemas.microsoft.com/office/drawing/2014/main" id="{B70B0B3C-57E3-5D9D-652D-E28F0354B808}"/>
              </a:ext>
            </a:extLst>
          </p:cNvPr>
          <p:cNvPicPr>
            <a:picLocks noChangeAspect="1"/>
          </p:cNvPicPr>
          <p:nvPr/>
        </p:nvPicPr>
        <p:blipFill>
          <a:blip r:embed="rId3"/>
          <a:srcRect/>
          <a:stretch/>
        </p:blipFill>
        <p:spPr>
          <a:xfrm>
            <a:off x="6096000" y="1585517"/>
            <a:ext cx="5076825" cy="2457840"/>
          </a:xfrm>
          <a:prstGeom prst="rect">
            <a:avLst/>
          </a:prstGeom>
          <a:effectLst/>
        </p:spPr>
      </p:pic>
      <p:pic>
        <p:nvPicPr>
          <p:cNvPr id="7" name="Picture 6">
            <a:extLst>
              <a:ext uri="{FF2B5EF4-FFF2-40B4-BE49-F238E27FC236}">
                <a16:creationId xmlns:a16="http://schemas.microsoft.com/office/drawing/2014/main" id="{B8852D7A-30C4-8F54-7117-805AF04BEA03}"/>
              </a:ext>
            </a:extLst>
          </p:cNvPr>
          <p:cNvPicPr>
            <a:picLocks noChangeAspect="1"/>
          </p:cNvPicPr>
          <p:nvPr/>
        </p:nvPicPr>
        <p:blipFill>
          <a:blip r:embed="rId4"/>
          <a:srcRect/>
          <a:stretch/>
        </p:blipFill>
        <p:spPr>
          <a:xfrm>
            <a:off x="6096000" y="4702652"/>
            <a:ext cx="5447070" cy="855185"/>
          </a:xfrm>
          <a:prstGeom prst="rect">
            <a:avLst/>
          </a:prstGeom>
        </p:spPr>
      </p:pic>
      <p:sp>
        <p:nvSpPr>
          <p:cNvPr id="2" name="Rectangle 1">
            <a:extLst>
              <a:ext uri="{FF2B5EF4-FFF2-40B4-BE49-F238E27FC236}">
                <a16:creationId xmlns:a16="http://schemas.microsoft.com/office/drawing/2014/main" id="{B53B57C1-E7C3-D371-55E8-666067CEFD6B}"/>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spTree>
    <p:extLst>
      <p:ext uri="{BB962C8B-B14F-4D97-AF65-F5344CB8AC3E}">
        <p14:creationId xmlns:p14="http://schemas.microsoft.com/office/powerpoint/2010/main" val="208800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648929" y="365124"/>
            <a:ext cx="4944152" cy="854075"/>
          </a:xfrm>
        </p:spPr>
        <p:txBody>
          <a:bodyPr>
            <a:normAutofit/>
          </a:bodyPr>
          <a:lstStyle/>
          <a:p>
            <a:pPr algn="ctr"/>
            <a:r>
              <a:rPr lang="en-US" b="1" dirty="0"/>
              <a:t>Algorithm Details</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4944151" cy="5078680"/>
          </a:xfrm>
        </p:spPr>
        <p:txBody>
          <a:bodyPr>
            <a:noAutofit/>
          </a:bodyPr>
          <a:lstStyle/>
          <a:p>
            <a:pPr marL="514350" indent="-514350">
              <a:buFont typeface="+mj-lt"/>
              <a:buAutoNum type="romanUcPeriod"/>
            </a:pPr>
            <a:r>
              <a:rPr lang="en-US" sz="2200" b="0" i="0" u="none" strike="noStrike" dirty="0">
                <a:solidFill>
                  <a:srgbClr val="252525"/>
                </a:solidFill>
                <a:effectLst/>
              </a:rPr>
              <a:t>IntuWition uses its object localization algorithm that filters the wireless channel from an object of interest.</a:t>
            </a:r>
          </a:p>
          <a:p>
            <a:pPr marL="514350" indent="-514350">
              <a:buFont typeface="+mj-lt"/>
              <a:buAutoNum type="romanUcPeriod"/>
            </a:pPr>
            <a:r>
              <a:rPr lang="en-US" sz="2200" b="0" i="0" u="none" strike="noStrike" dirty="0">
                <a:solidFill>
                  <a:srgbClr val="252525"/>
                </a:solidFill>
                <a:effectLst/>
              </a:rPr>
              <a:t>The researchers used a greedy algorithm to rank features according to number of successful measurements .</a:t>
            </a:r>
          </a:p>
          <a:p>
            <a:pPr marL="514350" indent="-514350">
              <a:buFont typeface="+mj-lt"/>
              <a:buAutoNum type="romanUcPeriod"/>
            </a:pPr>
            <a:r>
              <a:rPr lang="en-US" sz="2200" b="0" i="0" u="none" strike="noStrike" dirty="0">
                <a:solidFill>
                  <a:srgbClr val="252525"/>
                </a:solidFill>
                <a:effectLst/>
              </a:rPr>
              <a:t>IntuWition employs Multi-Layer Perceptron's to train its classifier based on a theoretical analysis and an empirical comparison.</a:t>
            </a:r>
            <a:endParaRPr lang="en-US" sz="2200" dirty="0">
              <a:solidFill>
                <a:srgbClr val="252525"/>
              </a:solidFill>
            </a:endParaRPr>
          </a:p>
          <a:p>
            <a:pPr marL="514350" indent="-514350">
              <a:buFont typeface="+mj-lt"/>
              <a:buAutoNum type="romanUcPeriod"/>
            </a:pPr>
            <a:r>
              <a:rPr lang="en-US" sz="2200" b="0" i="0" u="none" strike="noStrike" dirty="0">
                <a:solidFill>
                  <a:srgbClr val="252525"/>
                </a:solidFill>
                <a:effectLst/>
              </a:rPr>
              <a:t>So, the researchers constructed two versions of MLP's which take raw features as input and outputs either the class of the material or type of the object.</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6096000" y="1343891"/>
            <a:ext cx="5284240" cy="3039858"/>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descr="Text&#10;&#10;Description automatically generated">
            <a:extLst>
              <a:ext uri="{FF2B5EF4-FFF2-40B4-BE49-F238E27FC236}">
                <a16:creationId xmlns:a16="http://schemas.microsoft.com/office/drawing/2014/main" id="{512D7F6B-A948-8D69-8E10-2A514CA7080B}"/>
              </a:ext>
            </a:extLst>
          </p:cNvPr>
          <p:cNvPicPr>
            <a:picLocks noChangeAspect="1"/>
          </p:cNvPicPr>
          <p:nvPr/>
        </p:nvPicPr>
        <p:blipFill>
          <a:blip r:embed="rId4"/>
          <a:stretch>
            <a:fillRect/>
          </a:stretch>
        </p:blipFill>
        <p:spPr>
          <a:xfrm>
            <a:off x="6096000" y="4714875"/>
            <a:ext cx="5550420" cy="1028700"/>
          </a:xfrm>
          <a:prstGeom prst="rect">
            <a:avLst/>
          </a:prstGeom>
        </p:spPr>
      </p:pic>
    </p:spTree>
    <p:extLst>
      <p:ext uri="{BB962C8B-B14F-4D97-AF65-F5344CB8AC3E}">
        <p14:creationId xmlns:p14="http://schemas.microsoft.com/office/powerpoint/2010/main" val="108471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0C8-33E4-374A-5F02-0C5F1217426B}"/>
              </a:ext>
            </a:extLst>
          </p:cNvPr>
          <p:cNvSpPr>
            <a:spLocks noGrp="1"/>
          </p:cNvSpPr>
          <p:nvPr>
            <p:ph type="title"/>
          </p:nvPr>
        </p:nvSpPr>
        <p:spPr>
          <a:xfrm>
            <a:off x="0" y="365124"/>
            <a:ext cx="8272461" cy="854075"/>
          </a:xfrm>
        </p:spPr>
        <p:txBody>
          <a:bodyPr>
            <a:normAutofit/>
          </a:bodyPr>
          <a:lstStyle/>
          <a:p>
            <a:pPr algn="ctr"/>
            <a:r>
              <a:rPr lang="en-US" b="1" dirty="0"/>
              <a:t>System Implementation</a:t>
            </a:r>
          </a:p>
        </p:txBody>
      </p:sp>
      <p:sp>
        <p:nvSpPr>
          <p:cNvPr id="3" name="Content Placeholder 2">
            <a:extLst>
              <a:ext uri="{FF2B5EF4-FFF2-40B4-BE49-F238E27FC236}">
                <a16:creationId xmlns:a16="http://schemas.microsoft.com/office/drawing/2014/main" id="{778EEF00-87E4-2FD9-366C-26F8E6CEE4AC}"/>
              </a:ext>
            </a:extLst>
          </p:cNvPr>
          <p:cNvSpPr>
            <a:spLocks noGrp="1"/>
          </p:cNvSpPr>
          <p:nvPr>
            <p:ph idx="1"/>
          </p:nvPr>
        </p:nvSpPr>
        <p:spPr>
          <a:xfrm>
            <a:off x="648930" y="1343891"/>
            <a:ext cx="7623533" cy="5078680"/>
          </a:xfrm>
        </p:spPr>
        <p:txBody>
          <a:bodyPr>
            <a:noAutofit/>
          </a:bodyPr>
          <a:lstStyle/>
          <a:p>
            <a:pPr marL="571500" indent="-571500">
              <a:buFont typeface="+mj-lt"/>
              <a:buAutoNum type="romanUcPeriod"/>
            </a:pPr>
            <a:r>
              <a:rPr lang="en-US" sz="2200" dirty="0"/>
              <a:t>The researchers</a:t>
            </a:r>
            <a:r>
              <a:rPr lang="en-US" sz="2200" b="0" i="0" u="none" strike="noStrike" dirty="0">
                <a:effectLst/>
              </a:rPr>
              <a:t> implemented IntuWition using four Wi-Fi cards, one for transmission and three for receiving on the Intel 5300AGN card. The overall weight of their sensing system is 439g, </a:t>
            </a:r>
          </a:p>
          <a:p>
            <a:pPr marL="571500" indent="-571500">
              <a:buFont typeface="+mj-lt"/>
              <a:buAutoNum type="romanUcPeriod"/>
            </a:pPr>
            <a:r>
              <a:rPr lang="en-US" sz="2200" b="0" i="0" u="none" strike="noStrike" dirty="0">
                <a:effectLst/>
              </a:rPr>
              <a:t>The researchers implemented IntuWition's algorithms in MATLAB/C++ and in cloud track location at the rate of 8 Hz and sense materials at 2 Hz. </a:t>
            </a:r>
          </a:p>
          <a:p>
            <a:pPr marL="571500" indent="-571500">
              <a:buFont typeface="+mj-lt"/>
              <a:buAutoNum type="romanUcPeriod"/>
            </a:pPr>
            <a:r>
              <a:rPr lang="en-US" sz="2200" b="0" i="0" u="none" strike="noStrike" dirty="0">
                <a:solidFill>
                  <a:srgbClr val="252525"/>
                </a:solidFill>
                <a:effectLst/>
              </a:rPr>
              <a:t>All their experiments were in indoor/outdoor multipath-rich settings (walls, furniture etc.)</a:t>
            </a:r>
            <a:endParaRPr lang="en-US" sz="2200" b="0" i="0" u="none" strike="noStrike" dirty="0">
              <a:effectLst/>
            </a:endParaRPr>
          </a:p>
          <a:p>
            <a:pPr marL="571500" indent="-571500">
              <a:buFont typeface="+mj-lt"/>
              <a:buAutoNum type="romanUcPeriod"/>
            </a:pPr>
            <a:r>
              <a:rPr lang="en-US" sz="2200" b="0" i="0" u="none" strike="noStrike" dirty="0">
                <a:solidFill>
                  <a:srgbClr val="252525"/>
                </a:solidFill>
                <a:effectLst/>
              </a:rPr>
              <a:t>The researchers trained and tested the system on completely different subsets of materials. The material included copper, aluminum, birch, plywood, maple.</a:t>
            </a:r>
          </a:p>
          <a:p>
            <a:pPr marL="571500" indent="-571500">
              <a:buFont typeface="+mj-lt"/>
              <a:buAutoNum type="romanUcPeriod"/>
            </a:pPr>
            <a:r>
              <a:rPr lang="en-US" sz="2200" b="0" i="0" u="none" strike="noStrike" dirty="0">
                <a:solidFill>
                  <a:srgbClr val="252525"/>
                </a:solidFill>
                <a:effectLst/>
              </a:rPr>
              <a:t>They also recruited ten human volunteers of different body types, with half of their testing performed in summer clothing and half of it performed in a winter clothing.</a:t>
            </a:r>
          </a:p>
        </p:txBody>
      </p:sp>
      <p:pic>
        <p:nvPicPr>
          <p:cNvPr id="5" name="Picture 4">
            <a:extLst>
              <a:ext uri="{FF2B5EF4-FFF2-40B4-BE49-F238E27FC236}">
                <a16:creationId xmlns:a16="http://schemas.microsoft.com/office/drawing/2014/main" id="{7DBF5975-7796-345E-55D9-20E585A3936C}"/>
              </a:ext>
            </a:extLst>
          </p:cNvPr>
          <p:cNvPicPr>
            <a:picLocks noChangeAspect="1"/>
          </p:cNvPicPr>
          <p:nvPr/>
        </p:nvPicPr>
        <p:blipFill>
          <a:blip r:embed="rId3"/>
          <a:srcRect/>
          <a:stretch/>
        </p:blipFill>
        <p:spPr>
          <a:xfrm>
            <a:off x="8272462" y="792160"/>
            <a:ext cx="3629026" cy="1765303"/>
          </a:xfrm>
          <a:prstGeom prst="rect">
            <a:avLst/>
          </a:prstGeom>
          <a:effectLst/>
        </p:spPr>
      </p:pic>
      <p:sp>
        <p:nvSpPr>
          <p:cNvPr id="4" name="Rectangle 3">
            <a:extLst>
              <a:ext uri="{FF2B5EF4-FFF2-40B4-BE49-F238E27FC236}">
                <a16:creationId xmlns:a16="http://schemas.microsoft.com/office/drawing/2014/main" id="{C6FBE24E-C752-A6E3-C2E6-0812C75CBEA3}"/>
              </a:ext>
            </a:extLst>
          </p:cNvPr>
          <p:cNvSpPr/>
          <p:nvPr/>
        </p:nvSpPr>
        <p:spPr>
          <a:xfrm>
            <a:off x="0" y="-1"/>
            <a:ext cx="12192000" cy="365125"/>
          </a:xfrm>
          <a:prstGeom prst="rect">
            <a:avLst/>
          </a:prstGeom>
          <a:solidFill>
            <a:srgbClr val="003A12"/>
          </a:solidFill>
          <a:scene3d>
            <a:camera prst="orthographicFront"/>
            <a:lightRig rig="threePt" dir="t"/>
          </a:scene3d>
          <a:sp3d>
            <a:bevelT w="114300" prst="artDeco"/>
            <a:bevelB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CSE891 | </a:t>
            </a:r>
            <a:r>
              <a:rPr lang="en-US" sz="1800" dirty="0">
                <a:effectLst/>
              </a:rPr>
              <a:t>On the Feasibility of Wi-Fi Based Material Sensing </a:t>
            </a:r>
            <a:endParaRPr lang="en-US" dirty="0"/>
          </a:p>
        </p:txBody>
      </p:sp>
      <p:pic>
        <p:nvPicPr>
          <p:cNvPr id="7" name="Picture 6">
            <a:extLst>
              <a:ext uri="{FF2B5EF4-FFF2-40B4-BE49-F238E27FC236}">
                <a16:creationId xmlns:a16="http://schemas.microsoft.com/office/drawing/2014/main" id="{5F5314F6-BE9D-05ED-7A81-CEB61658EDBC}"/>
              </a:ext>
            </a:extLst>
          </p:cNvPr>
          <p:cNvPicPr>
            <a:picLocks noChangeAspect="1"/>
          </p:cNvPicPr>
          <p:nvPr/>
        </p:nvPicPr>
        <p:blipFill>
          <a:blip r:embed="rId4"/>
          <a:srcRect/>
          <a:stretch/>
        </p:blipFill>
        <p:spPr>
          <a:xfrm>
            <a:off x="8272461" y="2557464"/>
            <a:ext cx="3629025" cy="1765304"/>
          </a:xfrm>
          <a:prstGeom prst="rect">
            <a:avLst/>
          </a:prstGeom>
        </p:spPr>
      </p:pic>
      <p:pic>
        <p:nvPicPr>
          <p:cNvPr id="12" name="Picture 11" descr="A person wearing a white shirt&#10;&#10;Description automatically generated with low confidence">
            <a:extLst>
              <a:ext uri="{FF2B5EF4-FFF2-40B4-BE49-F238E27FC236}">
                <a16:creationId xmlns:a16="http://schemas.microsoft.com/office/drawing/2014/main" id="{7F1B3BE0-2942-A003-62F5-427B329DC2A7}"/>
              </a:ext>
            </a:extLst>
          </p:cNvPr>
          <p:cNvPicPr>
            <a:picLocks noChangeAspect="1"/>
          </p:cNvPicPr>
          <p:nvPr/>
        </p:nvPicPr>
        <p:blipFill>
          <a:blip r:embed="rId5"/>
          <a:stretch>
            <a:fillRect/>
          </a:stretch>
        </p:blipFill>
        <p:spPr>
          <a:xfrm>
            <a:off x="8272459" y="4322768"/>
            <a:ext cx="1651753" cy="246888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80EE4E77-2C0D-6D5B-8FBC-AC266B738E6A}"/>
              </a:ext>
            </a:extLst>
          </p:cNvPr>
          <p:cNvPicPr>
            <a:picLocks noChangeAspect="1"/>
          </p:cNvPicPr>
          <p:nvPr/>
        </p:nvPicPr>
        <p:blipFill>
          <a:blip r:embed="rId6"/>
          <a:stretch>
            <a:fillRect/>
          </a:stretch>
        </p:blipFill>
        <p:spPr>
          <a:xfrm>
            <a:off x="10209211" y="4322768"/>
            <a:ext cx="1651753" cy="2468880"/>
          </a:xfrm>
          <a:prstGeom prst="rect">
            <a:avLst/>
          </a:prstGeom>
        </p:spPr>
      </p:pic>
    </p:spTree>
    <p:extLst>
      <p:ext uri="{BB962C8B-B14F-4D97-AF65-F5344CB8AC3E}">
        <p14:creationId xmlns:p14="http://schemas.microsoft.com/office/powerpoint/2010/main" val="15424212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12"/>
        </a:solidFill>
      </a:spPr>
      <a:bodyPr rtlCol="0" anchor="ctr"/>
      <a:lstStyle>
        <a:defPPr algn="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{4F8FFC50-8DE3-EB44-9839-908F991CE01B}tf10001070</Template>
  <TotalTime>19233</TotalTime>
  <Words>1668</Words>
  <Application>Microsoft Macintosh PowerPoint</Application>
  <PresentationFormat>Widescreen</PresentationFormat>
  <Paragraphs>97</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LinLibertineT</vt:lpstr>
      <vt:lpstr>Open Sans</vt:lpstr>
      <vt:lpstr>Wingdings</vt:lpstr>
      <vt:lpstr>Office Theme</vt:lpstr>
      <vt:lpstr>On the Feasibility of Wi-Fi Based Material Sensing </vt:lpstr>
      <vt:lpstr>Introduction</vt:lpstr>
      <vt:lpstr>Background</vt:lpstr>
      <vt:lpstr>PowerPoint Presentation</vt:lpstr>
      <vt:lpstr>Challenges</vt:lpstr>
      <vt:lpstr>Design Details</vt:lpstr>
      <vt:lpstr>PowerPoint Presentation</vt:lpstr>
      <vt:lpstr>Algorithm Details</vt:lpstr>
      <vt:lpstr>System Implementation</vt:lpstr>
      <vt:lpstr>Results</vt:lpstr>
      <vt:lpstr>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Feasibility of Wi-Fi Based Material Sensing </dc:title>
  <dc:creator>Kodandapuram, Varun</dc:creator>
  <cp:lastModifiedBy>Kodandapuram, Varun</cp:lastModifiedBy>
  <cp:revision>14</cp:revision>
  <dcterms:created xsi:type="dcterms:W3CDTF">2022-10-11T21:19:25Z</dcterms:created>
  <dcterms:modified xsi:type="dcterms:W3CDTF">2022-11-13T21:01:26Z</dcterms:modified>
</cp:coreProperties>
</file>